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AAE90C2-E0E6-49E0-BB6A-1E7DECFCC720}" type="datetimeFigureOut">
              <a:rPr lang="en-US" smtClean="0"/>
              <a:pPr/>
              <a:t>10/2/2023</a:t>
            </a:fld>
            <a:endParaRPr lang="en-IN"/>
          </a:p>
        </p:txBody>
      </p:sp>
      <p:sp>
        <p:nvSpPr>
          <p:cNvPr id="17" name="Footer Placeholder 16"/>
          <p:cNvSpPr>
            <a:spLocks noGrp="1"/>
          </p:cNvSpPr>
          <p:nvPr>
            <p:ph type="ftr" sz="quarter" idx="11"/>
          </p:nvPr>
        </p:nvSpPr>
        <p:spPr/>
        <p:txBody>
          <a:bodyPr/>
          <a:lstStyle/>
          <a:p>
            <a:endParaRPr lang="en-IN"/>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BEA3ECD-1D8B-40BD-8C35-7A3643B59415}" type="slidenum">
              <a:rPr lang="en-IN" smtClean="0"/>
              <a:pPr/>
              <a:t>‹#›</a:t>
            </a:fld>
            <a:endParaRPr lang="en-IN"/>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AE90C2-E0E6-49E0-BB6A-1E7DECFCC720}"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EA3ECD-1D8B-40BD-8C35-7A3643B5941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AE90C2-E0E6-49E0-BB6A-1E7DECFCC720}"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EA3ECD-1D8B-40BD-8C35-7A3643B5941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AAE90C2-E0E6-49E0-BB6A-1E7DECFCC720}" type="datetimeFigureOut">
              <a:rPr lang="en-US" smtClean="0"/>
              <a:pPr/>
              <a:t>10/2/2023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BEA3ECD-1D8B-40BD-8C35-7A3643B59415}" type="slidenum">
              <a:rPr lang="en-IN" smtClean="0"/>
              <a:pPr/>
              <a:t>‹#›</a:t>
            </a:fld>
            <a:endParaRPr lang="en-IN"/>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AAE90C2-E0E6-49E0-BB6A-1E7DECFCC720}" type="datetimeFigureOut">
              <a:rPr lang="en-US" smtClean="0"/>
              <a:pPr/>
              <a:t>10/2/2023</a:t>
            </a:fld>
            <a:endParaRPr lang="en-IN"/>
          </a:p>
        </p:txBody>
      </p:sp>
      <p:sp>
        <p:nvSpPr>
          <p:cNvPr id="5" name="Footer Placeholder 4"/>
          <p:cNvSpPr>
            <a:spLocks noGrp="1"/>
          </p:cNvSpPr>
          <p:nvPr>
            <p:ph type="ftr" sz="quarter" idx="11"/>
          </p:nvPr>
        </p:nvSpPr>
        <p:spPr>
          <a:xfrm>
            <a:off x="800100" y="6172200"/>
            <a:ext cx="4000500" cy="457200"/>
          </a:xfrm>
        </p:spPr>
        <p:txBody>
          <a:bodyPr/>
          <a:lstStyle/>
          <a:p>
            <a:endParaRPr lang="en-IN"/>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BEA3ECD-1D8B-40BD-8C35-7A3643B59415}"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AAE90C2-E0E6-49E0-BB6A-1E7DECFCC720}"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EA3ECD-1D8B-40BD-8C35-7A3643B59415}" type="slidenum">
              <a:rPr lang="en-IN" smtClean="0"/>
              <a:pPr/>
              <a:t>‹#›</a:t>
            </a:fld>
            <a:endParaRPr lang="en-IN"/>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AAE90C2-E0E6-49E0-BB6A-1E7DECFCC720}" type="datetimeFigureOut">
              <a:rPr lang="en-US" smtClean="0"/>
              <a:pPr/>
              <a:t>10/2/2023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BEA3ECD-1D8B-40BD-8C35-7A3643B59415}" type="slidenum">
              <a:rPr lang="en-IN" smtClean="0"/>
              <a:pPr/>
              <a:t>‹#›</a:t>
            </a:fld>
            <a:endParaRPr lang="en-IN"/>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AAE90C2-E0E6-49E0-BB6A-1E7DECFCC720}" type="datetimeFigureOut">
              <a:rPr lang="en-US" smtClean="0"/>
              <a:pPr/>
              <a:t>10/2/2023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BEA3ECD-1D8B-40BD-8C35-7A3643B5941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AE90C2-E0E6-49E0-BB6A-1E7DECFCC720}" type="datetimeFigureOut">
              <a:rPr lang="en-US" smtClean="0"/>
              <a:pPr/>
              <a:t>10/2/2023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BEA3ECD-1D8B-40BD-8C35-7A3643B5941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AE90C2-E0E6-49E0-BB6A-1E7DECFCC720}" type="datetimeFigureOut">
              <a:rPr lang="en-US" smtClean="0"/>
              <a:pPr/>
              <a:t>10/2/2023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BEA3ECD-1D8B-40BD-8C35-7A3643B59415}" type="slidenum">
              <a:rPr lang="en-IN" smtClean="0"/>
              <a:pPr/>
              <a:t>‹#›</a:t>
            </a:fld>
            <a:endParaRPr lang="en-IN"/>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AAE90C2-E0E6-49E0-BB6A-1E7DECFCC720}" type="datetimeFigureOut">
              <a:rPr lang="en-US" smtClean="0"/>
              <a:pPr/>
              <a:t>10/2/2023</a:t>
            </a:fld>
            <a:endParaRPr lang="en-IN"/>
          </a:p>
        </p:txBody>
      </p:sp>
      <p:sp>
        <p:nvSpPr>
          <p:cNvPr id="6" name="Footer Placeholder 5"/>
          <p:cNvSpPr>
            <a:spLocks noGrp="1"/>
          </p:cNvSpPr>
          <p:nvPr>
            <p:ph type="ftr" sz="quarter" idx="11"/>
          </p:nvPr>
        </p:nvSpPr>
        <p:spPr>
          <a:xfrm>
            <a:off x="914400" y="6172200"/>
            <a:ext cx="3886200" cy="457200"/>
          </a:xfrm>
        </p:spPr>
        <p:txBody>
          <a:bodyPr/>
          <a:lstStyle/>
          <a:p>
            <a:endParaRPr lang="en-IN"/>
          </a:p>
        </p:txBody>
      </p:sp>
      <p:sp>
        <p:nvSpPr>
          <p:cNvPr id="7" name="Slide Number Placeholder 6"/>
          <p:cNvSpPr>
            <a:spLocks noGrp="1"/>
          </p:cNvSpPr>
          <p:nvPr>
            <p:ph type="sldNum" sz="quarter" idx="12"/>
          </p:nvPr>
        </p:nvSpPr>
        <p:spPr>
          <a:xfrm>
            <a:off x="146304" y="6208776"/>
            <a:ext cx="457200" cy="457200"/>
          </a:xfrm>
        </p:spPr>
        <p:txBody>
          <a:bodyPr/>
          <a:lstStyle/>
          <a:p>
            <a:fld id="{FBEA3ECD-1D8B-40BD-8C35-7A3643B59415}" type="slidenum">
              <a:rPr lang="en-IN" smtClean="0"/>
              <a:pPr/>
              <a:t>‹#›</a:t>
            </a:fld>
            <a:endParaRPr lang="en-IN"/>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AAE90C2-E0E6-49E0-BB6A-1E7DECFCC720}" type="datetimeFigureOut">
              <a:rPr lang="en-US" smtClean="0"/>
              <a:pPr/>
              <a:t>10/2/2023</a:t>
            </a:fld>
            <a:endParaRPr lang="en-IN"/>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IN"/>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BEA3ECD-1D8B-40BD-8C35-7A3643B59415}"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57224" y="285728"/>
            <a:ext cx="7286676" cy="1877437"/>
          </a:xfrm>
          <a:prstGeom prst="rect">
            <a:avLst/>
          </a:prstGeom>
          <a:noFill/>
        </p:spPr>
        <p:txBody>
          <a:bodyPr wrap="square" rtlCol="0">
            <a:spAutoFit/>
          </a:bodyPr>
          <a:lstStyle/>
          <a:p>
            <a:pPr algn="ctr"/>
            <a:r>
              <a:rPr lang="en-US" sz="6000" dirty="0" smtClean="0">
                <a:latin typeface="Times New Roman" pitchFamily="18" charset="0"/>
                <a:cs typeface="Times New Roman" pitchFamily="18" charset="0"/>
              </a:rPr>
              <a:t>The Ancient Mariner</a:t>
            </a:r>
            <a:endParaRPr lang="en-US" sz="4000" dirty="0" smtClean="0">
              <a:latin typeface="Times New Roman" pitchFamily="18" charset="0"/>
              <a:cs typeface="Times New Roman" pitchFamily="18" charset="0"/>
            </a:endParaRPr>
          </a:p>
          <a:p>
            <a:pPr algn="ctr"/>
            <a:endParaRPr lang="en-US" sz="2800" dirty="0">
              <a:latin typeface="Times New Roman" pitchFamily="18" charset="0"/>
              <a:cs typeface="Times New Roman" pitchFamily="18" charset="0"/>
            </a:endParaRPr>
          </a:p>
          <a:p>
            <a:pPr algn="ctr"/>
            <a:r>
              <a:rPr lang="en-US" sz="2800" dirty="0" smtClean="0">
                <a:latin typeface="Times New Roman" pitchFamily="18" charset="0"/>
                <a:cs typeface="Times New Roman" pitchFamily="18" charset="0"/>
              </a:rPr>
              <a:t>Samuel Taylor Coleridge </a:t>
            </a:r>
            <a:endParaRPr lang="en-IN" sz="2800" dirty="0">
              <a:latin typeface="Times New Roman" pitchFamily="18" charset="0"/>
              <a:cs typeface="Times New Roman" pitchFamily="18" charset="0"/>
            </a:endParaRPr>
          </a:p>
        </p:txBody>
      </p:sp>
      <p:sp>
        <p:nvSpPr>
          <p:cNvPr id="5" name="TextBox 4"/>
          <p:cNvSpPr txBox="1"/>
          <p:nvPr/>
        </p:nvSpPr>
        <p:spPr>
          <a:xfrm>
            <a:off x="428596" y="4643446"/>
            <a:ext cx="2571768" cy="369332"/>
          </a:xfrm>
          <a:prstGeom prst="rect">
            <a:avLst/>
          </a:prstGeom>
          <a:noFill/>
        </p:spPr>
        <p:txBody>
          <a:bodyPr wrap="square" rtlCol="0">
            <a:spAutoFit/>
          </a:bodyPr>
          <a:lstStyle/>
          <a:p>
            <a:r>
              <a:rPr lang="en-US" dirty="0" smtClean="0">
                <a:latin typeface="Times New Roman" pitchFamily="18" charset="0"/>
                <a:cs typeface="Times New Roman" pitchFamily="18" charset="0"/>
              </a:rPr>
              <a:t>Presented by:</a:t>
            </a:r>
            <a:endParaRPr lang="en-IN" dirty="0">
              <a:latin typeface="Times New Roman" pitchFamily="18" charset="0"/>
              <a:cs typeface="Times New Roman" pitchFamily="18" charset="0"/>
            </a:endParaRPr>
          </a:p>
        </p:txBody>
      </p:sp>
      <p:sp>
        <p:nvSpPr>
          <p:cNvPr id="6" name="TextBox 5"/>
          <p:cNvSpPr txBox="1"/>
          <p:nvPr/>
        </p:nvSpPr>
        <p:spPr>
          <a:xfrm>
            <a:off x="428596" y="4929198"/>
            <a:ext cx="3429024" cy="1200329"/>
          </a:xfrm>
          <a:prstGeom prst="rect">
            <a:avLst/>
          </a:prstGeom>
          <a:noFill/>
        </p:spPr>
        <p:txBody>
          <a:bodyPr wrap="square" rtlCol="0">
            <a:spAutoFit/>
          </a:bodyPr>
          <a:lstStyle/>
          <a:p>
            <a:r>
              <a:rPr lang="en-US" dirty="0" smtClean="0">
                <a:latin typeface="Times New Roman" pitchFamily="18" charset="0"/>
                <a:cs typeface="Times New Roman" pitchFamily="18" charset="0"/>
              </a:rPr>
              <a:t>Jaspal Kaur Matharu</a:t>
            </a:r>
          </a:p>
          <a:p>
            <a:r>
              <a:rPr lang="en-US" dirty="0" smtClean="0">
                <a:latin typeface="Times New Roman" pitchFamily="18" charset="0"/>
                <a:cs typeface="Times New Roman" pitchFamily="18" charset="0"/>
              </a:rPr>
              <a:t>Guest Faculty</a:t>
            </a:r>
          </a:p>
          <a:p>
            <a:r>
              <a:rPr lang="en-US" dirty="0" smtClean="0">
                <a:latin typeface="Times New Roman" pitchFamily="18" charset="0"/>
                <a:cs typeface="Times New Roman" pitchFamily="18" charset="0"/>
              </a:rPr>
              <a:t>Department of English</a:t>
            </a:r>
          </a:p>
          <a:p>
            <a:r>
              <a:rPr lang="en-US" dirty="0" smtClean="0">
                <a:latin typeface="Times New Roman" pitchFamily="18" charset="0"/>
                <a:cs typeface="Times New Roman" pitchFamily="18" charset="0"/>
              </a:rPr>
              <a:t>Gangadhar Meher University</a:t>
            </a:r>
            <a:endParaRPr lang="en-IN"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00166" y="214290"/>
            <a:ext cx="600079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Samuel Taylor Coleridge </a:t>
            </a:r>
            <a:endParaRPr lang="en-IN" sz="4000" dirty="0">
              <a:latin typeface="Times New Roman" pitchFamily="18" charset="0"/>
              <a:cs typeface="Times New Roman" pitchFamily="18" charset="0"/>
            </a:endParaRPr>
          </a:p>
        </p:txBody>
      </p:sp>
      <p:pic>
        <p:nvPicPr>
          <p:cNvPr id="3" name="Picture 2" descr="Samuel-Taylor-Coleridge-Portrait.jpg"/>
          <p:cNvPicPr>
            <a:picLocks noChangeAspect="1"/>
          </p:cNvPicPr>
          <p:nvPr/>
        </p:nvPicPr>
        <p:blipFill>
          <a:blip r:embed="rId2" cstate="print"/>
          <a:stretch>
            <a:fillRect/>
          </a:stretch>
        </p:blipFill>
        <p:spPr>
          <a:xfrm>
            <a:off x="3428992" y="1000108"/>
            <a:ext cx="2000264" cy="2714620"/>
          </a:xfrm>
          <a:prstGeom prst="rect">
            <a:avLst/>
          </a:prstGeom>
        </p:spPr>
      </p:pic>
      <p:sp>
        <p:nvSpPr>
          <p:cNvPr id="4" name="TextBox 3"/>
          <p:cNvSpPr txBox="1"/>
          <p:nvPr/>
        </p:nvSpPr>
        <p:spPr>
          <a:xfrm>
            <a:off x="357158" y="4143380"/>
            <a:ext cx="8501122" cy="1631216"/>
          </a:xfrm>
          <a:prstGeom prst="rect">
            <a:avLst/>
          </a:prstGeom>
          <a:noFill/>
        </p:spPr>
        <p:txBody>
          <a:bodyPr wrap="square" rtlCol="0">
            <a:spAutoFit/>
          </a:bodyPr>
          <a:lstStyle/>
          <a:p>
            <a:r>
              <a:rPr lang="en-IN" sz="2000" b="1" dirty="0">
                <a:latin typeface="Times New Roman" pitchFamily="18" charset="0"/>
                <a:cs typeface="Times New Roman" pitchFamily="18" charset="0"/>
              </a:rPr>
              <a:t>Samuel Taylor Coleridge</a:t>
            </a:r>
            <a:r>
              <a:rPr lang="en-IN" sz="2000" dirty="0">
                <a:latin typeface="Times New Roman" pitchFamily="18" charset="0"/>
                <a:cs typeface="Times New Roman" pitchFamily="18" charset="0"/>
              </a:rPr>
              <a:t>, (born October 21, </a:t>
            </a:r>
            <a:r>
              <a:rPr lang="en-IN" sz="2000" dirty="0" smtClean="0">
                <a:latin typeface="Times New Roman" pitchFamily="18" charset="0"/>
                <a:cs typeface="Times New Roman" pitchFamily="18" charset="0"/>
              </a:rPr>
              <a:t>177 2- died </a:t>
            </a:r>
            <a:r>
              <a:rPr lang="en-IN" sz="2000" dirty="0">
                <a:latin typeface="Times New Roman" pitchFamily="18" charset="0"/>
                <a:cs typeface="Times New Roman" pitchFamily="18" charset="0"/>
              </a:rPr>
              <a:t>July 25, </a:t>
            </a:r>
            <a:r>
              <a:rPr lang="en-IN" sz="2000" dirty="0" smtClean="0">
                <a:latin typeface="Times New Roman" pitchFamily="18" charset="0"/>
                <a:cs typeface="Times New Roman" pitchFamily="18" charset="0"/>
              </a:rPr>
              <a:t>1834 ), </a:t>
            </a:r>
            <a:r>
              <a:rPr lang="en-IN" sz="2000" dirty="0">
                <a:latin typeface="Times New Roman" pitchFamily="18" charset="0"/>
                <a:cs typeface="Times New Roman" pitchFamily="18" charset="0"/>
              </a:rPr>
              <a:t>English lyrical poet, critic, and philosopher. His </a:t>
            </a:r>
            <a:r>
              <a:rPr lang="en-IN" sz="2000" i="1" dirty="0">
                <a:latin typeface="Times New Roman" pitchFamily="18" charset="0"/>
                <a:cs typeface="Times New Roman" pitchFamily="18" charset="0"/>
              </a:rPr>
              <a:t>Lyrical Ballads,</a:t>
            </a:r>
            <a:r>
              <a:rPr lang="en-IN" sz="2000" dirty="0">
                <a:latin typeface="Times New Roman" pitchFamily="18" charset="0"/>
                <a:cs typeface="Times New Roman" pitchFamily="18" charset="0"/>
              </a:rPr>
              <a:t> written with William Wordsworth, heralded the English </a:t>
            </a:r>
            <a:r>
              <a:rPr lang="en-IN" sz="2000" dirty="0" smtClean="0">
                <a:latin typeface="Times New Roman" pitchFamily="18" charset="0"/>
                <a:cs typeface="Times New Roman" pitchFamily="18" charset="0"/>
              </a:rPr>
              <a:t>Romantic movement</a:t>
            </a:r>
            <a:r>
              <a:rPr lang="en-IN" sz="2000" dirty="0">
                <a:latin typeface="Times New Roman" pitchFamily="18" charset="0"/>
                <a:cs typeface="Times New Roman" pitchFamily="18" charset="0"/>
              </a:rPr>
              <a:t>, and his </a:t>
            </a:r>
            <a:r>
              <a:rPr lang="en-IN" sz="2000" i="1" dirty="0" err="1">
                <a:latin typeface="Times New Roman" pitchFamily="18" charset="0"/>
                <a:cs typeface="Times New Roman" pitchFamily="18" charset="0"/>
              </a:rPr>
              <a:t>Biographia</a:t>
            </a:r>
            <a:r>
              <a:rPr lang="en-IN" sz="2000" i="1" dirty="0">
                <a:latin typeface="Times New Roman" pitchFamily="18" charset="0"/>
                <a:cs typeface="Times New Roman" pitchFamily="18" charset="0"/>
              </a:rPr>
              <a:t> </a:t>
            </a:r>
            <a:r>
              <a:rPr lang="en-IN" sz="2000" i="1" dirty="0" err="1">
                <a:latin typeface="Times New Roman" pitchFamily="18" charset="0"/>
                <a:cs typeface="Times New Roman" pitchFamily="18" charset="0"/>
              </a:rPr>
              <a:t>Literaria</a:t>
            </a:r>
            <a:r>
              <a:rPr lang="en-IN" sz="2000" dirty="0">
                <a:latin typeface="Times New Roman" pitchFamily="18" charset="0"/>
                <a:cs typeface="Times New Roman" pitchFamily="18" charset="0"/>
              </a:rPr>
              <a:t> (1817) is the most significant work of general </a:t>
            </a:r>
            <a:r>
              <a:rPr lang="en-IN" sz="2000" dirty="0" smtClean="0">
                <a:latin typeface="Times New Roman" pitchFamily="18" charset="0"/>
                <a:cs typeface="Times New Roman" pitchFamily="18" charset="0"/>
              </a:rPr>
              <a:t>literary criticism</a:t>
            </a:r>
            <a:r>
              <a:rPr lang="en-IN" sz="2000" dirty="0">
                <a:latin typeface="Times New Roman" pitchFamily="18" charset="0"/>
                <a:cs typeface="Times New Roman" pitchFamily="18" charset="0"/>
              </a:rPr>
              <a:t> produced in the English Romantic period.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214290"/>
            <a:ext cx="607223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The Ancient Mariner</a:t>
            </a:r>
            <a:endParaRPr lang="en-US" sz="2400" dirty="0" smtClean="0">
              <a:latin typeface="Times New Roman" pitchFamily="18" charset="0"/>
              <a:cs typeface="Times New Roman" pitchFamily="18" charset="0"/>
            </a:endParaRPr>
          </a:p>
        </p:txBody>
      </p:sp>
      <p:pic>
        <p:nvPicPr>
          <p:cNvPr id="3" name="Picture 2" descr="71OB0kwAt7L._AC_UF1000,1000_QL80_.jpg"/>
          <p:cNvPicPr>
            <a:picLocks noChangeAspect="1"/>
          </p:cNvPicPr>
          <p:nvPr/>
        </p:nvPicPr>
        <p:blipFill>
          <a:blip r:embed="rId2"/>
          <a:stretch>
            <a:fillRect/>
          </a:stretch>
        </p:blipFill>
        <p:spPr>
          <a:xfrm>
            <a:off x="7072330" y="571480"/>
            <a:ext cx="1850227" cy="2643182"/>
          </a:xfrm>
          <a:prstGeom prst="rect">
            <a:avLst/>
          </a:prstGeom>
        </p:spPr>
      </p:pic>
      <p:sp>
        <p:nvSpPr>
          <p:cNvPr id="4" name="TextBox 3"/>
          <p:cNvSpPr txBox="1"/>
          <p:nvPr/>
        </p:nvSpPr>
        <p:spPr>
          <a:xfrm>
            <a:off x="357158" y="4000504"/>
            <a:ext cx="8429684" cy="1938992"/>
          </a:xfrm>
          <a:prstGeom prst="rect">
            <a:avLst/>
          </a:prstGeom>
          <a:noFill/>
        </p:spPr>
        <p:txBody>
          <a:bodyPr wrap="square" rtlCol="0">
            <a:spAutoFit/>
          </a:bodyPr>
          <a:lstStyle/>
          <a:p>
            <a:r>
              <a:rPr lang="en-IN" sz="2000" b="1" dirty="0" smtClean="0">
                <a:latin typeface="Times New Roman" pitchFamily="18" charset="0"/>
                <a:cs typeface="Times New Roman" pitchFamily="18" charset="0"/>
              </a:rPr>
              <a:t>The Rime of the Ancient Mariner</a:t>
            </a:r>
            <a:r>
              <a:rPr lang="en-IN" sz="2000" dirty="0" smtClean="0">
                <a:latin typeface="Times New Roman" pitchFamily="18" charset="0"/>
                <a:cs typeface="Times New Roman" pitchFamily="18" charset="0"/>
              </a:rPr>
              <a:t>, poem in seven parts by Samuel Taylor</a:t>
            </a:r>
            <a:r>
              <a:rPr lang="en-IN" sz="2000" u="sng" dirty="0" smtClean="0">
                <a:latin typeface="Times New Roman" pitchFamily="18" charset="0"/>
                <a:cs typeface="Times New Roman" pitchFamily="18" charset="0"/>
              </a:rPr>
              <a:t> </a:t>
            </a:r>
            <a:r>
              <a:rPr lang="en-IN" sz="2000" dirty="0" smtClean="0">
                <a:latin typeface="Times New Roman" pitchFamily="18" charset="0"/>
                <a:cs typeface="Times New Roman" pitchFamily="18" charset="0"/>
              </a:rPr>
              <a:t>Coleridge that first appeared in </a:t>
            </a:r>
            <a:r>
              <a:rPr lang="en-IN" sz="2000" i="1" dirty="0" smtClean="0">
                <a:latin typeface="Times New Roman" pitchFamily="18" charset="0"/>
                <a:cs typeface="Times New Roman" pitchFamily="18" charset="0"/>
              </a:rPr>
              <a:t>Lyrical Ballads</a:t>
            </a:r>
            <a:r>
              <a:rPr lang="en-IN" sz="2000" dirty="0" smtClean="0">
                <a:latin typeface="Times New Roman" pitchFamily="18" charset="0"/>
                <a:cs typeface="Times New Roman" pitchFamily="18" charset="0"/>
              </a:rPr>
              <a:t>, published collaboratively by Coleridge and William Wordsworth in 1798. The title character detains one of three young men on their way to a wedding feast and mesmerizes him with the story of his youthful experience at sea—his slaughter of an albatross, the deaths of his fellow sailors, his suffering, and his eventual redemption.</a:t>
            </a:r>
            <a:endParaRPr lang="en-IN"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0"/>
            <a:ext cx="4572032"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Plot</a:t>
            </a:r>
            <a:endParaRPr lang="en-IN" sz="4000" dirty="0"/>
          </a:p>
        </p:txBody>
      </p:sp>
      <p:sp>
        <p:nvSpPr>
          <p:cNvPr id="3" name="TextBox 2"/>
          <p:cNvSpPr txBox="1"/>
          <p:nvPr/>
        </p:nvSpPr>
        <p:spPr>
          <a:xfrm>
            <a:off x="214282" y="785794"/>
            <a:ext cx="8715436" cy="5632311"/>
          </a:xfrm>
          <a:prstGeom prst="rect">
            <a:avLst/>
          </a:prstGeom>
          <a:noFill/>
        </p:spPr>
        <p:txBody>
          <a:bodyPr wrap="square" rtlCol="0">
            <a:spAutoFit/>
          </a:bodyPr>
          <a:lstStyle/>
          <a:p>
            <a:pPr fontAlgn="base"/>
            <a:r>
              <a:rPr lang="en-IN" b="1" dirty="0" smtClean="0">
                <a:latin typeface="Times New Roman" pitchFamily="18" charset="0"/>
                <a:cs typeface="Times New Roman" pitchFamily="18" charset="0"/>
              </a:rPr>
              <a:t>Part 1</a:t>
            </a:r>
          </a:p>
          <a:p>
            <a:pPr fontAlgn="base"/>
            <a:r>
              <a:rPr lang="en-IN" dirty="0" smtClean="0">
                <a:latin typeface="Times New Roman" pitchFamily="18" charset="0"/>
                <a:cs typeface="Times New Roman" pitchFamily="18" charset="0"/>
              </a:rPr>
              <a:t>Intent on relating his tale, an old sailor stops a young man on his way to a wedding. The Mariner tells of an ocean voyage with a sailing crew. Once the ship gets blown off course, it ends up at the South Pole, trapped in ice. When an Albatross passes, its presence seems to break the ice surrounding the ship. The crew sails away with the Albatross following. The Mariner then shoots the Albatross for no reason.</a:t>
            </a:r>
          </a:p>
          <a:p>
            <a:pPr fontAlgn="base"/>
            <a:r>
              <a:rPr lang="en-IN" b="1" dirty="0" smtClean="0">
                <a:latin typeface="Times New Roman" pitchFamily="18" charset="0"/>
                <a:cs typeface="Times New Roman" pitchFamily="18" charset="0"/>
              </a:rPr>
              <a:t>Part 2</a:t>
            </a:r>
          </a:p>
          <a:p>
            <a:pPr fontAlgn="base"/>
            <a:r>
              <a:rPr lang="en-IN" dirty="0" smtClean="0">
                <a:latin typeface="Times New Roman" pitchFamily="18" charset="0"/>
                <a:cs typeface="Times New Roman" pitchFamily="18" charset="0"/>
              </a:rPr>
              <a:t>Believing the bird had brought favourable winds, the crew becomes angry. Then crew members are glad that the Mariner shot the Albatross because they believe the bird brought a thick fog. The ships sails into strange waters and then the wind ceases. Suffering from terrible thirst that drives them mad, the men hang the dead Albatross around the Mariner's neck.</a:t>
            </a:r>
          </a:p>
          <a:p>
            <a:pPr fontAlgn="base"/>
            <a:r>
              <a:rPr lang="en-IN" b="1" dirty="0" smtClean="0">
                <a:latin typeface="Times New Roman" pitchFamily="18" charset="0"/>
                <a:cs typeface="Times New Roman" pitchFamily="18" charset="0"/>
              </a:rPr>
              <a:t>Part 3</a:t>
            </a:r>
          </a:p>
          <a:p>
            <a:pPr fontAlgn="base"/>
            <a:r>
              <a:rPr lang="en-IN" dirty="0" smtClean="0">
                <a:latin typeface="Times New Roman" pitchFamily="18" charset="0"/>
                <a:cs typeface="Times New Roman" pitchFamily="18" charset="0"/>
              </a:rPr>
              <a:t>The Mariner spies a strange ghostly ship, piloted by Death and Life-in-Death. The two figures roll dice to see who will take the Mariner's soul, and Life-in-Death wins the game. Death takes the lives of the crew, leaving the Mariner the only live person on the ship.</a:t>
            </a:r>
          </a:p>
          <a:p>
            <a:pPr fontAlgn="base"/>
            <a:r>
              <a:rPr lang="en-IN" b="1" dirty="0" smtClean="0">
                <a:latin typeface="Times New Roman" pitchFamily="18" charset="0"/>
                <a:cs typeface="Times New Roman" pitchFamily="18" charset="0"/>
              </a:rPr>
              <a:t>Part 4</a:t>
            </a:r>
          </a:p>
          <a:p>
            <a:pPr fontAlgn="base"/>
            <a:r>
              <a:rPr lang="en-IN" dirty="0" smtClean="0">
                <a:latin typeface="Times New Roman" pitchFamily="18" charset="0"/>
                <a:cs typeface="Times New Roman" pitchFamily="18" charset="0"/>
              </a:rPr>
              <a:t>The Mariner has no food or water, but still he lives. He watches sea serpents swim in the water, blessing their presence. When the Albatross breaks free from the Mariner's neck, he is suddenly able to pray again.</a:t>
            </a:r>
            <a:endParaRPr lang="en-IN"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642918"/>
            <a:ext cx="8072494" cy="5078313"/>
          </a:xfrm>
          <a:prstGeom prst="rect">
            <a:avLst/>
          </a:prstGeom>
          <a:noFill/>
        </p:spPr>
        <p:txBody>
          <a:bodyPr wrap="square" rtlCol="0">
            <a:spAutoFit/>
          </a:bodyPr>
          <a:lstStyle/>
          <a:p>
            <a:pPr fontAlgn="base"/>
            <a:r>
              <a:rPr lang="en-IN" b="1" dirty="0" smtClean="0">
                <a:latin typeface="Times New Roman" pitchFamily="18" charset="0"/>
                <a:cs typeface="Times New Roman" pitchFamily="18" charset="0"/>
              </a:rPr>
              <a:t>Part 5</a:t>
            </a:r>
          </a:p>
          <a:p>
            <a:pPr fontAlgn="base"/>
            <a:r>
              <a:rPr lang="en-IN" dirty="0" smtClean="0">
                <a:latin typeface="Times New Roman" pitchFamily="18" charset="0"/>
                <a:cs typeface="Times New Roman" pitchFamily="18" charset="0"/>
              </a:rPr>
              <a:t>The Mariner sleeps and wakes to find rain that he can drink. As a storm approaches, the ship sails on, seemingly without any wind to propel it. Their bodies taken over by angels, the dead crew members help sail the ship. Suddenly the ship is tossed about and the Mariner falls into a swoon where he hears two voices talking about him and the penance he must do.</a:t>
            </a:r>
          </a:p>
          <a:p>
            <a:pPr fontAlgn="base"/>
            <a:r>
              <a:rPr lang="en-IN" b="1" dirty="0" smtClean="0">
                <a:latin typeface="Times New Roman" pitchFamily="18" charset="0"/>
                <a:cs typeface="Times New Roman" pitchFamily="18" charset="0"/>
              </a:rPr>
              <a:t>Part 6</a:t>
            </a:r>
          </a:p>
          <a:p>
            <a:pPr fontAlgn="base"/>
            <a:r>
              <a:rPr lang="en-IN" dirty="0" smtClean="0">
                <a:latin typeface="Times New Roman" pitchFamily="18" charset="0"/>
                <a:cs typeface="Times New Roman" pitchFamily="18" charset="0"/>
              </a:rPr>
              <a:t>When the Mariner wakes, night has fallen. The crew members continue to sail the ship until it appears in the Mariner's home harbour. Then the spirits inhabiting the bodies leave, and the crew members collapse, truly dead. A Pilot, his son, and a Hermit approach the ship.</a:t>
            </a:r>
          </a:p>
          <a:p>
            <a:pPr fontAlgn="base"/>
            <a:r>
              <a:rPr lang="en-IN" b="1" dirty="0" smtClean="0">
                <a:latin typeface="Times New Roman" pitchFamily="18" charset="0"/>
                <a:cs typeface="Times New Roman" pitchFamily="18" charset="0"/>
              </a:rPr>
              <a:t>Part 7</a:t>
            </a:r>
          </a:p>
          <a:p>
            <a:pPr fontAlgn="base"/>
            <a:r>
              <a:rPr lang="en-IN" dirty="0" smtClean="0">
                <a:latin typeface="Times New Roman" pitchFamily="18" charset="0"/>
                <a:cs typeface="Times New Roman" pitchFamily="18" charset="0"/>
              </a:rPr>
              <a:t>The ship sinks, but the Mariner is hauled aboard the Pilot's boat. They are all shocked when he speaks, thinking him dead. When they return to land, the Mariner tells the Hermit his tale. When he is finished, he feels better. The Mariner tells the Wedding Guest that the need to tell his tale grows inside of him and then he must find someone to tell it to or the pain becomes unbearable. His tale told, the Mariner leaves the Wedding Guest, who goes home and ponders what the Mariner told him.</a:t>
            </a:r>
            <a:endParaRPr lang="en-IN"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7422" y="285728"/>
            <a:ext cx="4286280" cy="70788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Themes</a:t>
            </a:r>
            <a:endParaRPr lang="en-IN" sz="4000" dirty="0">
              <a:latin typeface="Times New Roman" pitchFamily="18" charset="0"/>
              <a:cs typeface="Times New Roman" pitchFamily="18" charset="0"/>
            </a:endParaRPr>
          </a:p>
        </p:txBody>
      </p:sp>
      <p:sp>
        <p:nvSpPr>
          <p:cNvPr id="3" name="TextBox 2"/>
          <p:cNvSpPr txBox="1"/>
          <p:nvPr/>
        </p:nvSpPr>
        <p:spPr>
          <a:xfrm>
            <a:off x="500034" y="1857364"/>
            <a:ext cx="8072494" cy="2246769"/>
          </a:xfrm>
          <a:prstGeom prst="rect">
            <a:avLst/>
          </a:prstGeom>
          <a:noFill/>
        </p:spPr>
        <p:txBody>
          <a:bodyPr wrap="square" rtlCol="0">
            <a:spAutoFit/>
          </a:bodyPr>
          <a:lstStyle/>
          <a:p>
            <a:pPr>
              <a:buFont typeface="Wingdings" pitchFamily="2" charset="2"/>
              <a:buChar char="§"/>
            </a:pPr>
            <a:r>
              <a:rPr lang="en-IN" sz="2800" dirty="0" smtClean="0">
                <a:latin typeface="Times New Roman" pitchFamily="18" charset="0"/>
                <a:cs typeface="Times New Roman" pitchFamily="18" charset="0"/>
              </a:rPr>
              <a:t>Supernaturalism</a:t>
            </a:r>
          </a:p>
          <a:p>
            <a:pPr>
              <a:buFont typeface="Wingdings" pitchFamily="2" charset="2"/>
              <a:buChar char="§"/>
            </a:pPr>
            <a:r>
              <a:rPr lang="en-IN" sz="2800" dirty="0" smtClean="0">
                <a:latin typeface="Times New Roman" pitchFamily="18" charset="0"/>
                <a:cs typeface="Times New Roman" pitchFamily="18" charset="0"/>
              </a:rPr>
              <a:t>Sin and repentance</a:t>
            </a:r>
          </a:p>
          <a:p>
            <a:pPr>
              <a:buFont typeface="Wingdings" pitchFamily="2" charset="2"/>
              <a:buChar char="§"/>
            </a:pPr>
            <a:r>
              <a:rPr lang="en-IN" sz="2800" dirty="0" smtClean="0">
                <a:latin typeface="Times New Roman" pitchFamily="18" charset="0"/>
                <a:cs typeface="Times New Roman" pitchFamily="18" charset="0"/>
              </a:rPr>
              <a:t>Sufferings and agonies</a:t>
            </a:r>
          </a:p>
          <a:p>
            <a:pPr>
              <a:buFont typeface="Wingdings" pitchFamily="2" charset="2"/>
              <a:buChar char="§"/>
            </a:pPr>
            <a:r>
              <a:rPr lang="en-IN" sz="2800" dirty="0" smtClean="0">
                <a:latin typeface="Times New Roman" pitchFamily="18" charset="0"/>
                <a:cs typeface="Times New Roman" pitchFamily="18" charset="0"/>
              </a:rPr>
              <a:t>Pride</a:t>
            </a:r>
          </a:p>
          <a:p>
            <a:pPr>
              <a:buFont typeface="Wingdings" pitchFamily="2" charset="2"/>
              <a:buChar char="§"/>
            </a:pPr>
            <a:r>
              <a:rPr lang="en-IN" sz="2800" dirty="0" smtClean="0">
                <a:latin typeface="Times New Roman" pitchFamily="18" charset="0"/>
                <a:cs typeface="Times New Roman" pitchFamily="18" charset="0"/>
              </a:rPr>
              <a:t>Christian allegories and morality</a:t>
            </a:r>
            <a:endParaRPr lang="en-IN" sz="2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24</TotalTime>
  <Words>292</Words>
  <Application>Microsoft Office PowerPoint</Application>
  <PresentationFormat>On-screen Show (4:3)</PresentationFormat>
  <Paragraphs>33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Equity</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6</cp:revision>
  <dcterms:created xsi:type="dcterms:W3CDTF">2023-10-02T15:29:58Z</dcterms:created>
  <dcterms:modified xsi:type="dcterms:W3CDTF">2023-10-02T17:29:35Z</dcterms:modified>
</cp:coreProperties>
</file>